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62" r:id="rId2"/>
    <p:sldId id="263" r:id="rId3"/>
    <p:sldId id="265" r:id="rId4"/>
    <p:sldId id="267" r:id="rId5"/>
    <p:sldId id="264" r:id="rId6"/>
    <p:sldId id="268" r:id="rId7"/>
    <p:sldId id="288" r:id="rId8"/>
    <p:sldId id="289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</p:sldIdLst>
  <p:sldSz cx="9144000" cy="5143500" type="screen16x9"/>
  <p:notesSz cx="6858000" cy="9144000"/>
  <p:embeddedFontLst>
    <p:embeddedFont>
      <p:font typeface="Noto Sans TC Medium" panose="020B0600000000000000" pitchFamily="34" charset="-120"/>
      <p:regular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Google Sans" panose="02020500000000000000" charset="0"/>
      <p:regular r:id="rId32"/>
      <p:bold r:id="rId33"/>
      <p:italic r:id="rId34"/>
      <p:boldItalic r:id="rId35"/>
    </p:embeddedFont>
    <p:embeddedFont>
      <p:font typeface="Google Sans Medium" panose="02020500000000000000" charset="0"/>
      <p:regular r:id="rId36"/>
      <p:bold r:id="rId37"/>
      <p:italic r:id="rId38"/>
      <p:boldItalic r:id="rId39"/>
    </p:embeddedFont>
    <p:embeddedFont>
      <p:font typeface="Helvetica Neue Light" panose="02020500000000000000" charset="0"/>
      <p:regular r:id="rId40"/>
      <p:bold r:id="rId41"/>
      <p:italic r:id="rId42"/>
      <p:boldItalic r:id="rId43"/>
    </p:embeddedFont>
    <p:embeddedFont>
      <p:font typeface="Product Sans" panose="020B0403030502040203" pitchFamily="34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ono" panose="02020500000000000000" charset="0"/>
      <p:regular r:id="rId54"/>
      <p:bold r:id="rId55"/>
      <p:italic r:id="rId56"/>
      <p:boldItalic r:id="rId57"/>
    </p:embeddedFont>
    <p:embeddedFont>
      <p:font typeface="Roboto Slab" panose="02020500000000000000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00"/>
    <a:srgbClr val="007FAE"/>
    <a:srgbClr val="37474F"/>
    <a:srgbClr val="90999E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8" Type="http://schemas.openxmlformats.org/officeDocument/2006/relationships/slide" Target="slides/slide7.xml"/><Relationship Id="rId51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ad5dcd7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ad5dcd7e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0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7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33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手動啟動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自動創建一組作業以允許手動啟動（無論分支或儲存庫上的當前活動如何），可以從主儀表板或使用選項卡視圖訪問它們</a:t>
            </a:r>
          </a:p>
        </p:txBody>
      </p:sp>
    </p:spTree>
    <p:extLst>
      <p:ext uri="{BB962C8B-B14F-4D97-AF65-F5344CB8AC3E}">
        <p14:creationId xmlns:p14="http://schemas.microsoft.com/office/powerpoint/2010/main" val="205507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6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05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3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ad5dcd7e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ad5dcd7ed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ad5dcd7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ad5dcd7e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d5dcd7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d5dcd7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ad5dcd7ed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ad5dcd7ed_0_3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https://terms.naer.edu.tw/detail/416142/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95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10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d5dcd7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d5dcd7ed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90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>
                <a:solidFill>
                  <a:srgbClr val="3F3F3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>
                <a:solidFill>
                  <a:srgbClr val="3F3F3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8" name="Google Shape;58;p1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2" name="Google Shape;62;p1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73" name="Google Shape;73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4" name="Google Shape;74;p1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7" name="Google Shape;87;p1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6" name="Google Shape;96;p1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BLANK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599700" y="1062629"/>
            <a:ext cx="540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 b="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610404" y="485833"/>
            <a:ext cx="19716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8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606025" y="2049500"/>
            <a:ext cx="3170100" cy="21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●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○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■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●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○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■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●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848484"/>
              </a:buClr>
              <a:buSzPts val="1000"/>
              <a:buFont typeface="Roboto"/>
              <a:buChar char="○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848484"/>
              </a:buClr>
              <a:buSzPts val="1000"/>
              <a:buFont typeface="Roboto"/>
              <a:buChar char="■"/>
              <a:defRPr sz="1000">
                <a:solidFill>
                  <a:srgbClr val="8484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75757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rimary Blue">
  <p:cSld name="BLANK_1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-8850" y="-13350"/>
            <a:ext cx="9161700" cy="5170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-8850" y="633400"/>
            <a:ext cx="9144000" cy="3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57200" y="205981"/>
            <a:ext cx="82296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F2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C7F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57200" y="835820"/>
            <a:ext cx="8229600" cy="3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◆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457200" y="461724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3124200" y="461724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6553200" y="461724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-ran-sc.org/download/attachments/47746045/.xdp_smo-package1.mp4?version=1&amp;modificationDate=1648066446155&amp;api=v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iki.o-ran-sc.org/download/attachments/47746045/onappython-sdk.mp4?version=1&amp;modificationDate=1647618959002&amp;api=v2" TargetMode="External"/><Relationship Id="rId5" Type="http://schemas.openxmlformats.org/officeDocument/2006/relationships/hyperlink" Target="https://wiki.o-ran-sc.org/download/attachments/47746045/.xdp_smo-package3.mp4?version=1&amp;modificationDate=1648066291100&amp;api=v2" TargetMode="External"/><Relationship Id="rId4" Type="http://schemas.openxmlformats.org/officeDocument/2006/relationships/hyperlink" Target="https://wiki.o-ran-sc.org/download/attachments/47746045/.xdp_smo-package2.mp4?version=1&amp;modificationDate=1648066105178&amp;api=v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rrit.o-ran-sc.org/r/gitweb?p=it/dep.git;a=tree;f=smo-install;h=2e4539d6c3c2e2a274d1913c89df371c956f0793;hb=HE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512600" y="304091"/>
            <a:ext cx="8198700" cy="55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duct Sans" panose="020B0403030502040203" pitchFamily="34" charset="0"/>
              </a:rPr>
              <a:t>Automated deployment and testing </a:t>
            </a:r>
            <a:endParaRPr b="1" dirty="0">
              <a:latin typeface="Product Sans" panose="020B0403030502040203" pitchFamily="34" charset="0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512600" y="1410408"/>
            <a:ext cx="8077500" cy="287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本 </a:t>
            </a:r>
            <a:r>
              <a:rPr lang="en-US" altLang="zh-TW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wiki </a:t>
            </a: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介紹是基於 </a:t>
            </a:r>
            <a:r>
              <a:rPr lang="en-US" altLang="zh-TW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ONAP </a:t>
            </a: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自動部署和測試 </a:t>
            </a:r>
            <a:r>
              <a:rPr lang="en-US" altLang="zh-TW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ORAN SC SMO </a:t>
            </a: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oogle Sans"/>
                <a:sym typeface="Google Sans"/>
              </a:rPr>
              <a:t>包的方法和步驟，包括驗證示例用例。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oogle Sans"/>
              <a:sym typeface="Google San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E01EC56-BD35-FA56-EA08-82F7AC2D40DE}"/>
              </a:ext>
            </a:extLst>
          </p:cNvPr>
          <p:cNvSpPr txBox="1"/>
          <p:nvPr/>
        </p:nvSpPr>
        <p:spPr>
          <a:xfrm>
            <a:off x="512600" y="857250"/>
            <a:ext cx="625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roduct Sans" panose="020B0403030502040203" pitchFamily="34" charset="0"/>
              </a:rPr>
              <a:t>Using SMO package and ONAP Python SDK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6;p38">
            <a:extLst>
              <a:ext uri="{FF2B5EF4-FFF2-40B4-BE49-F238E27FC236}">
                <a16:creationId xmlns:a16="http://schemas.microsoft.com/office/drawing/2014/main" id="{9EBB2F3F-C5C3-7060-BE41-5840B734647C}"/>
              </a:ext>
            </a:extLst>
          </p:cNvPr>
          <p:cNvSpPr txBox="1"/>
          <p:nvPr/>
        </p:nvSpPr>
        <p:spPr>
          <a:xfrm>
            <a:off x="495300" y="822959"/>
            <a:ext cx="8648700" cy="84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git --version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git version 2.17.1</a:t>
            </a:r>
          </a:p>
        </p:txBody>
      </p:sp>
      <p:sp>
        <p:nvSpPr>
          <p:cNvPr id="5" name="Google Shape;198;p35">
            <a:extLst>
              <a:ext uri="{FF2B5EF4-FFF2-40B4-BE49-F238E27FC236}">
                <a16:creationId xmlns:a16="http://schemas.microsoft.com/office/drawing/2014/main" id="{E42548A0-644A-6D76-1D14-ED45B0ADEB4B}"/>
              </a:ext>
            </a:extLst>
          </p:cNvPr>
          <p:cNvSpPr txBox="1">
            <a:spLocks/>
          </p:cNvSpPr>
          <p:nvPr/>
        </p:nvSpPr>
        <p:spPr>
          <a:xfrm>
            <a:off x="495300" y="27825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solidFill>
                  <a:srgbClr val="4285F4"/>
                </a:solidFill>
              </a:rPr>
              <a:t>執行命令</a:t>
            </a:r>
            <a:endParaRPr lang="en-US" b="1" dirty="0"/>
          </a:p>
        </p:txBody>
      </p:sp>
      <p:sp>
        <p:nvSpPr>
          <p:cNvPr id="4" name="Google Shape;198;p35">
            <a:extLst>
              <a:ext uri="{FF2B5EF4-FFF2-40B4-BE49-F238E27FC236}">
                <a16:creationId xmlns:a16="http://schemas.microsoft.com/office/drawing/2014/main" id="{6BE27776-DF7C-49FC-E40D-23D01B07788F}"/>
              </a:ext>
            </a:extLst>
          </p:cNvPr>
          <p:cNvSpPr txBox="1">
            <a:spLocks/>
          </p:cNvSpPr>
          <p:nvPr/>
        </p:nvSpPr>
        <p:spPr>
          <a:xfrm>
            <a:off x="495300" y="167271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solidFill>
                  <a:srgbClr val="4285F4"/>
                </a:solidFill>
              </a:rPr>
              <a:t>安裝</a:t>
            </a:r>
            <a:endParaRPr lang="en-US" b="1" dirty="0"/>
          </a:p>
        </p:txBody>
      </p:sp>
      <p:sp>
        <p:nvSpPr>
          <p:cNvPr id="6" name="Google Shape;216;p38">
            <a:extLst>
              <a:ext uri="{FF2B5EF4-FFF2-40B4-BE49-F238E27FC236}">
                <a16:creationId xmlns:a16="http://schemas.microsoft.com/office/drawing/2014/main" id="{65178546-49B5-971F-937D-20C31DBBED77}"/>
              </a:ext>
            </a:extLst>
          </p:cNvPr>
          <p:cNvSpPr txBox="1"/>
          <p:nvPr/>
        </p:nvSpPr>
        <p:spPr>
          <a:xfrm>
            <a:off x="495300" y="2621024"/>
            <a:ext cx="8648700" cy="84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workspace &amp;&amp;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workspace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 git clone --recurse-submodules https://gerrit.o-ran-sc.org/r/it/dep.git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</a:t>
            </a:r>
            <a:endParaRPr kumimoji="0" lang="zh-TW" altLang="zh-TW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198;p35">
            <a:extLst>
              <a:ext uri="{FF2B5EF4-FFF2-40B4-BE49-F238E27FC236}">
                <a16:creationId xmlns:a16="http://schemas.microsoft.com/office/drawing/2014/main" id="{1DDD54B0-1844-D822-B69F-413992E21668}"/>
              </a:ext>
            </a:extLst>
          </p:cNvPr>
          <p:cNvSpPr txBox="1">
            <a:spLocks/>
          </p:cNvSpPr>
          <p:nvPr/>
        </p:nvSpPr>
        <p:spPr>
          <a:xfrm>
            <a:off x="495300" y="2230690"/>
            <a:ext cx="8579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b="1" dirty="0">
                <a:solidFill>
                  <a:schemeClr val="tx1"/>
                </a:solidFill>
              </a:rPr>
              <a:t>從以下 </a:t>
            </a:r>
            <a:r>
              <a:rPr lang="en-US" altLang="zh-TW" sz="1600" b="1" dirty="0" err="1">
                <a:solidFill>
                  <a:schemeClr val="tx1"/>
                </a:solidFill>
              </a:rPr>
              <a:t>gerrit</a:t>
            </a:r>
            <a:r>
              <a:rPr lang="en-US" altLang="zh-TW" sz="1600" b="1" dirty="0">
                <a:solidFill>
                  <a:schemeClr val="tx1"/>
                </a:solidFill>
              </a:rPr>
              <a:t> </a:t>
            </a:r>
            <a:r>
              <a:rPr lang="zh-TW" altLang="en-US" sz="1600" b="1" dirty="0">
                <a:solidFill>
                  <a:schemeClr val="tx1"/>
                </a:solidFill>
              </a:rPr>
              <a:t>下載 </a:t>
            </a:r>
            <a:r>
              <a:rPr lang="en-US" altLang="zh-TW" sz="1600" b="1" dirty="0">
                <a:solidFill>
                  <a:schemeClr val="tx1"/>
                </a:solidFill>
              </a:rPr>
              <a:t>it/dep </a:t>
            </a:r>
            <a:r>
              <a:rPr lang="zh-TW" altLang="en-US" sz="1600" b="1" dirty="0">
                <a:solidFill>
                  <a:schemeClr val="tx1"/>
                </a:solidFill>
              </a:rPr>
              <a:t>儲存庫：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Google Shape;198;p35">
            <a:extLst>
              <a:ext uri="{FF2B5EF4-FFF2-40B4-BE49-F238E27FC236}">
                <a16:creationId xmlns:a16="http://schemas.microsoft.com/office/drawing/2014/main" id="{6FD0DF1A-6700-7768-7946-69AC3B34CA30}"/>
              </a:ext>
            </a:extLst>
          </p:cNvPr>
          <p:cNvSpPr txBox="1">
            <a:spLocks/>
          </p:cNvSpPr>
          <p:nvPr/>
        </p:nvSpPr>
        <p:spPr>
          <a:xfrm>
            <a:off x="495300" y="3402120"/>
            <a:ext cx="8579700" cy="1611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b="1" dirty="0">
                <a:solidFill>
                  <a:schemeClr val="tx1"/>
                </a:solidFill>
              </a:rPr>
              <a:t>請注意，您需要添加 </a:t>
            </a:r>
            <a:r>
              <a:rPr lang="en-US" altLang="zh-TW" sz="1600" b="1" dirty="0">
                <a:solidFill>
                  <a:schemeClr val="tx1"/>
                </a:solidFill>
              </a:rPr>
              <a:t>recurse-submodules flag</a:t>
            </a:r>
            <a:r>
              <a:rPr lang="zh-TW" altLang="en-US" sz="1600" b="1" dirty="0">
                <a:solidFill>
                  <a:schemeClr val="tx1"/>
                </a:solidFill>
              </a:rPr>
              <a:t> 因為部分的 </a:t>
            </a:r>
            <a:r>
              <a:rPr lang="en-US" altLang="zh-TW" sz="1600" b="1" dirty="0">
                <a:solidFill>
                  <a:schemeClr val="tx1"/>
                </a:solidFill>
              </a:rPr>
              <a:t>git submodules</a:t>
            </a:r>
            <a:r>
              <a:rPr lang="zh-TW" altLang="en-US" sz="1600" b="1" dirty="0">
                <a:solidFill>
                  <a:schemeClr val="tx1"/>
                </a:solidFill>
              </a:rPr>
              <a:t> 要指向已存在的相關圖表（</a:t>
            </a:r>
            <a:r>
              <a:rPr lang="en-US" altLang="zh-TW" sz="1600" b="1" dirty="0">
                <a:solidFill>
                  <a:schemeClr val="tx1"/>
                </a:solidFill>
              </a:rPr>
              <a:t>ONAP</a:t>
            </a:r>
            <a:r>
              <a:rPr lang="zh-TW" altLang="en-US" sz="1600" b="1" dirty="0">
                <a:solidFill>
                  <a:schemeClr val="tx1"/>
                </a:solidFill>
              </a:rPr>
              <a:t>）。</a:t>
            </a:r>
          </a:p>
          <a:p>
            <a:r>
              <a:rPr lang="zh-TW" altLang="en-US" sz="1600" b="1" dirty="0">
                <a:solidFill>
                  <a:schemeClr val="tx1"/>
                </a:solidFill>
              </a:rPr>
              <a:t>安裝非常簡單，儲存庫中提供了幾個實用程式腳本，允許用戶獨立設定所有</a:t>
            </a:r>
            <a:r>
              <a:rPr lang="en-US" altLang="zh-TW" sz="1600" b="1" dirty="0">
                <a:solidFill>
                  <a:schemeClr val="tx1"/>
                </a:solidFill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</a:rPr>
              <a:t>部分組件。</a:t>
            </a:r>
          </a:p>
          <a:p>
            <a:r>
              <a:rPr lang="zh-TW" altLang="en-US" sz="1600" b="1" dirty="0">
                <a:solidFill>
                  <a:schemeClr val="tx1"/>
                </a:solidFill>
              </a:rPr>
              <a:t>請查看位於 </a:t>
            </a:r>
            <a:r>
              <a:rPr lang="en-US" altLang="zh-TW" sz="1600" b="1" dirty="0">
                <a:solidFill>
                  <a:schemeClr val="tx1"/>
                </a:solidFill>
              </a:rPr>
              <a:t>dep/</a:t>
            </a:r>
            <a:r>
              <a:rPr lang="en-US" altLang="zh-TW" sz="1600" b="1" dirty="0" err="1">
                <a:solidFill>
                  <a:schemeClr val="tx1"/>
                </a:solidFill>
              </a:rPr>
              <a:t>smo</a:t>
            </a:r>
            <a:r>
              <a:rPr lang="en-US" altLang="zh-TW" sz="1600" b="1" dirty="0">
                <a:solidFill>
                  <a:schemeClr val="tx1"/>
                </a:solidFill>
              </a:rPr>
              <a:t>-install </a:t>
            </a:r>
            <a:r>
              <a:rPr lang="zh-TW" altLang="en-US" sz="1600" b="1" dirty="0">
                <a:solidFill>
                  <a:schemeClr val="tx1"/>
                </a:solidFill>
              </a:rPr>
              <a:t>下的嵌入式自述文件，它提供了內容的完整描述以及如何設定各種</a:t>
            </a:r>
            <a:r>
              <a:rPr lang="en-US" altLang="zh-TW" sz="1600" b="1" dirty="0">
                <a:solidFill>
                  <a:schemeClr val="tx1"/>
                </a:solidFill>
              </a:rPr>
              <a:t>flavors</a:t>
            </a:r>
            <a:r>
              <a:rPr lang="zh-TW" altLang="en-US" sz="1600" b="1" dirty="0">
                <a:solidFill>
                  <a:schemeClr val="tx1"/>
                </a:solidFill>
              </a:rPr>
              <a:t>的環境。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https://gerrit.o-ran-sc.org/r/gitweb?p=it/dep.git;a=blob_plain;f=smo-install/README.md;hb=refs/heads/master</a:t>
            </a:r>
          </a:p>
        </p:txBody>
      </p:sp>
    </p:spTree>
    <p:extLst>
      <p:ext uri="{BB962C8B-B14F-4D97-AF65-F5344CB8AC3E}">
        <p14:creationId xmlns:p14="http://schemas.microsoft.com/office/powerpoint/2010/main" val="217299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12590" y="953430"/>
            <a:ext cx="8198700" cy="3767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本節介紹如何訪問和使用已部署的設定，</a:t>
            </a:r>
            <a:endParaRPr lang="en-US" altLang="zh-TW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它允許用戶配置、運行和分析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ORAN SC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套件上的測試結果，也可以作為傳入程式碼更改的驗證工具。</a:t>
            </a:r>
            <a:endParaRPr lang="en-US" altLang="zh-TW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88101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595290"/>
            <a:ext cx="8118820" cy="108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系統一啟動，一個名為“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test”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namespace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應該出現在您的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環境中。應該就能夠打開瀏覽器訪問 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jenkins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實例：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http://&lt;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你的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k8s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主機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&gt;:32080/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14871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1.</a:t>
            </a:r>
            <a:r>
              <a:rPr lang="zh-TW" altLang="en-US" b="1" dirty="0"/>
              <a:t>訪問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03B99C-F9F2-35E0-995F-DF374B2B3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8"/>
          <a:stretch/>
        </p:blipFill>
        <p:spPr bwMode="auto">
          <a:xfrm>
            <a:off x="1369760" y="1828801"/>
            <a:ext cx="6324600" cy="246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12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720555"/>
            <a:ext cx="8118820" cy="3702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所有作業都由部署自動配置，以便能夠：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連接到遠端儲存庫（提供來自 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Github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和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Gerrit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的示例）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自動發現分支並打開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pull 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請求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 Gerrit reviews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從儲存庫下載更改，構建部署和測試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也可以手動觸發啟動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停止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測試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SMO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套件（名稱中帶有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Manual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關鍵字的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Job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）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可以使用預設 帳號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密碼（測試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測試）登錄到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Jenkins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實例（查看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修改配置） 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預設 帳號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密碼 可以在覆寫檔案中被覆寫（參見上面的安裝部分）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2706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1.</a:t>
            </a:r>
            <a:r>
              <a:rPr lang="zh-TW" altLang="en-US" b="1" dirty="0"/>
              <a:t>訪問</a:t>
            </a:r>
          </a:p>
        </p:txBody>
      </p:sp>
    </p:spTree>
    <p:extLst>
      <p:ext uri="{BB962C8B-B14F-4D97-AF65-F5344CB8AC3E}">
        <p14:creationId xmlns:p14="http://schemas.microsoft.com/office/powerpoint/2010/main" val="366011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720555"/>
            <a:ext cx="8118820" cy="3702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要執行測試，有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2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個選項：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自動排定檢查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設定對 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github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gerrit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儲存庫的訪問，並讓系統掃描可以用的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branch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</a:t>
            </a:r>
            <a:b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可以透過按一下 “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-verify”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來查看已掃描到的內容。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一旦設定了對儲存庫的訪問權限，將自動創建新作業來驗證可使用的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branch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</a:t>
            </a:r>
            <a:b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觸發條件：你讓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job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啟動，他們就會自動來驗證。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或者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Job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被自動創建在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Gerrit reviews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（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gerrit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）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pull Requests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（</a:t>
            </a:r>
            <a:r>
              <a:rPr lang="en-US" altLang="zh-TW" sz="16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github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），就會將自動檢查新更動，或者可以手動啟動。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2706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2.</a:t>
            </a:r>
            <a:r>
              <a:rPr lang="zh-TW" altLang="en-US" b="1" dirty="0"/>
              <a:t>運行測試</a:t>
            </a:r>
          </a:p>
        </p:txBody>
      </p:sp>
    </p:spTree>
    <p:extLst>
      <p:ext uri="{BB962C8B-B14F-4D97-AF65-F5344CB8AC3E}">
        <p14:creationId xmlns:p14="http://schemas.microsoft.com/office/powerpoint/2010/main" val="282160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720555"/>
            <a:ext cx="8118820" cy="475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看下面的實際運行情況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2706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2.</a:t>
            </a:r>
            <a:r>
              <a:rPr lang="zh-TW" altLang="en-US" b="1" dirty="0"/>
              <a:t>運行測試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C891A1-1BCC-E8C0-CAB7-47A96F71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340"/>
            <a:ext cx="9144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007865-DB13-38D7-9B6B-EA6F846E8FA1}"/>
              </a:ext>
            </a:extLst>
          </p:cNvPr>
          <p:cNvSpPr txBox="1"/>
          <p:nvPr/>
        </p:nvSpPr>
        <p:spPr>
          <a:xfrm>
            <a:off x="0" y="3741103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要手動操作時，會需要登錄（剛剛那個覆寫檔案的預設帳密</a:t>
            </a:r>
          </a:p>
          <a:p>
            <a:endParaRPr lang="zh-TW" altLang="en-US" dirty="0"/>
          </a:p>
          <a:p>
            <a:r>
              <a:rPr lang="zh-TW" altLang="en-US" dirty="0"/>
              <a:t>手動操作時，你可以提供儲存庫中 可以被 </a:t>
            </a:r>
            <a:r>
              <a:rPr lang="en-US" altLang="zh-TW" dirty="0"/>
              <a:t>pull </a:t>
            </a:r>
            <a:r>
              <a:rPr lang="zh-TW" altLang="en-US" dirty="0"/>
              <a:t>的分支，以及 定義運行組件和測試覆寫文件 </a:t>
            </a:r>
            <a:r>
              <a:rPr lang="en-US" altLang="zh-TW" dirty="0"/>
              <a:t>(Flavor) </a:t>
            </a:r>
            <a:r>
              <a:rPr lang="zh-TW" altLang="en-US" dirty="0"/>
              <a:t>的位置</a:t>
            </a:r>
          </a:p>
        </p:txBody>
      </p:sp>
    </p:spTree>
    <p:extLst>
      <p:ext uri="{BB962C8B-B14F-4D97-AF65-F5344CB8AC3E}">
        <p14:creationId xmlns:p14="http://schemas.microsoft.com/office/powerpoint/2010/main" val="123522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585870"/>
            <a:ext cx="8118820" cy="475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執行測試後，可以通過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Jenkins UI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來追蹤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pipeline execution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的狀況</a:t>
            </a:r>
            <a:b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altLang="en-US" sz="1200" dirty="0">
                <a:solidFill>
                  <a:schemeClr val="tx1"/>
                </a:solidFill>
              </a:rPr>
              <a:t>可以透過作業執行 </a:t>
            </a:r>
            <a:r>
              <a:rPr lang="en-US" altLang="zh-TW" sz="1200" dirty="0">
                <a:solidFill>
                  <a:schemeClr val="tx1"/>
                </a:solidFill>
              </a:rPr>
              <a:t>UI </a:t>
            </a:r>
            <a:r>
              <a:rPr lang="zh-TW" altLang="en-US" sz="1200" dirty="0">
                <a:solidFill>
                  <a:schemeClr val="tx1"/>
                </a:solidFill>
              </a:rPr>
              <a:t>中可用的 </a:t>
            </a:r>
            <a:r>
              <a:rPr lang="en-US" altLang="zh-TW" sz="1200" dirty="0">
                <a:solidFill>
                  <a:schemeClr val="tx1"/>
                </a:solidFill>
              </a:rPr>
              <a:t>workspace </a:t>
            </a:r>
            <a:r>
              <a:rPr lang="zh-TW" altLang="en-US" sz="1200" dirty="0">
                <a:solidFill>
                  <a:schemeClr val="tx1"/>
                </a:solidFill>
              </a:rPr>
              <a:t>訪問 </a:t>
            </a:r>
            <a:r>
              <a:rPr lang="en-US" altLang="zh-TW" sz="1200" dirty="0">
                <a:solidFill>
                  <a:schemeClr val="tx1"/>
                </a:solidFill>
              </a:rPr>
              <a:t>Logs/results </a:t>
            </a:r>
            <a:r>
              <a:rPr lang="zh-TW" altLang="en-US" sz="1200" dirty="0">
                <a:solidFill>
                  <a:schemeClr val="tx1"/>
                </a:solidFill>
              </a:rPr>
              <a:t>，也可以通過 </a:t>
            </a:r>
            <a:r>
              <a:rPr lang="en-US" altLang="zh-TW" sz="1200" dirty="0">
                <a:solidFill>
                  <a:schemeClr val="tx1"/>
                </a:solidFill>
              </a:rPr>
              <a:t>Jenkins </a:t>
            </a:r>
            <a:r>
              <a:rPr lang="zh-TW" altLang="en-US" sz="1200" dirty="0">
                <a:solidFill>
                  <a:schemeClr val="tx1"/>
                </a:solidFill>
              </a:rPr>
              <a:t>介面來訪問執行歷史記錄、趨勢和步驟詳細資訊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135953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2.</a:t>
            </a:r>
            <a:r>
              <a:rPr lang="zh-TW" altLang="en-US" b="1" dirty="0"/>
              <a:t>運行測試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2735F-1565-CCDB-3AD4-5C5BF4A9B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1870630" y="1462042"/>
            <a:ext cx="6720840" cy="347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8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585870"/>
            <a:ext cx="8118820" cy="475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工具運行兩組測試：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Unit Test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它們通常在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Unit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的級別來用來驗證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ORAN SDK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方法，每次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ORAN SDK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添加新方法時，都必須通過簡單的單元測試來進行驗證。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透過 </a:t>
            </a:r>
            <a:r>
              <a:rPr lang="en-US" altLang="zh-TW" sz="1600" b="1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pyTest</a:t>
            </a:r>
            <a:r>
              <a:rPr lang="en-US" altLang="zh-TW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框架來執行。</a:t>
            </a:r>
            <a:endParaRPr lang="en-US" altLang="zh-TW" sz="16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整合測試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這些測試使用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ONAP/ORAN Python SDK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來驗證特定的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SMO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用例。 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他們可以初始化、提供、驗證、觸發等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......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，這些由　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SMO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套件啟動的不同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ONAP/ORAN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組件。 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它們需要在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clusters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內或直接在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Node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上執行，因為測試需要訪問由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clusters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創建的虛擬網絡。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135953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3.</a:t>
            </a:r>
            <a:r>
              <a:rPr lang="zh-TW" altLang="en-US" b="1" dirty="0"/>
              <a:t>了解測試</a:t>
            </a:r>
          </a:p>
        </p:txBody>
      </p:sp>
    </p:spTree>
    <p:extLst>
      <p:ext uri="{BB962C8B-B14F-4D97-AF65-F5344CB8AC3E}">
        <p14:creationId xmlns:p14="http://schemas.microsoft.com/office/powerpoint/2010/main" val="38582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472650" y="585870"/>
            <a:ext cx="8118820" cy="3925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</a:rPr>
              <a:t>Plan: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</a:rPr>
              <a:t>What is the SMO package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  <a:hlinkClick r:id="rId3"/>
              </a:rPr>
              <a:t>smo-package1</a:t>
            </a:r>
            <a:endParaRPr lang="en-US" altLang="zh-TW" sz="1600" dirty="0">
              <a:solidFill>
                <a:schemeClr val="tx1"/>
              </a:solidFill>
              <a:latin typeface="Product Sans" panose="020B0403030502040203" pitchFamily="34" charset="0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  <a:hlinkClick r:id="rId4"/>
              </a:rPr>
              <a:t>smo-package2</a:t>
            </a:r>
            <a:endParaRPr lang="en-US" altLang="zh-TW" sz="1600" dirty="0">
              <a:solidFill>
                <a:schemeClr val="tx1"/>
              </a:solidFill>
              <a:latin typeface="Product Sans" panose="020B0403030502040203" pitchFamily="34" charset="0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  <a:hlinkClick r:id="rId5"/>
              </a:rPr>
              <a:t>smo-package3</a:t>
            </a:r>
            <a:endParaRPr lang="en-US" altLang="zh-TW" sz="1600" dirty="0">
              <a:solidFill>
                <a:schemeClr val="tx1"/>
              </a:solidFill>
              <a:latin typeface="Product Sans" panose="020B0403030502040203" pitchFamily="34" charset="0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b="0" i="0" dirty="0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What is ONAP Python SDK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b="0" i="0" dirty="0">
                <a:solidFill>
                  <a:srgbClr val="172B4D"/>
                </a:solidFill>
                <a:effectLst/>
                <a:latin typeface="Product Sans" panose="020B0403030502040203" pitchFamily="34" charset="0"/>
                <a:hlinkClick r:id="rId6"/>
              </a:rPr>
              <a:t>ONAP-Python-SDK4</a:t>
            </a:r>
            <a:endParaRPr lang="en-US" altLang="zh-TW" sz="1600" dirty="0">
              <a:solidFill>
                <a:schemeClr val="tx1"/>
              </a:solidFill>
              <a:latin typeface="Product Sans" panose="020B0403030502040203" pitchFamily="34" charset="0"/>
              <a:ea typeface="Google Sans"/>
              <a:cs typeface="Google Sans"/>
              <a:sym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What is ORAN Python SDK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How to execute the SMO </a:t>
            </a:r>
            <a:r>
              <a:rPr lang="en-US" altLang="zh-TW" sz="1600" b="0" i="0" dirty="0" err="1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usecase</a:t>
            </a:r>
            <a:r>
              <a:rPr lang="en-US" altLang="zh-TW" sz="1600" b="0" i="0" dirty="0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SMO Nomad/ephemeral CICD </a:t>
            </a:r>
            <a:r>
              <a:rPr lang="en-US" altLang="zh-TW" sz="1600" b="0" i="0" dirty="0" err="1">
                <a:solidFill>
                  <a:schemeClr val="tx1"/>
                </a:solidFill>
                <a:effectLst/>
                <a:latin typeface="Product Sans" panose="020B0403030502040203" pitchFamily="34" charset="0"/>
              </a:rPr>
              <a:t>jenkins</a:t>
            </a:r>
            <a:endParaRPr lang="en-US" altLang="zh-TW" sz="1600" b="0" i="0" dirty="0">
              <a:solidFill>
                <a:schemeClr val="tx1"/>
              </a:solidFill>
              <a:effectLst/>
              <a:latin typeface="Product Sans" panose="020B0403030502040203" pitchFamily="34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Product Sans" panose="020B0403030502040203" pitchFamily="34" charset="0"/>
                <a:ea typeface="Google Sans"/>
                <a:cs typeface="Google Sans"/>
                <a:sym typeface="Google Sans"/>
              </a:rPr>
              <a:t>	</a:t>
            </a:r>
          </a:p>
          <a:p>
            <a:pPr marL="0" indent="0">
              <a:lnSpc>
                <a:spcPts val="2600"/>
              </a:lnSpc>
              <a:buNone/>
            </a:pPr>
            <a:endParaRPr lang="en-US" altLang="zh-TW" sz="1600" dirty="0">
              <a:solidFill>
                <a:schemeClr val="tx1"/>
              </a:solidFill>
              <a:latin typeface="Product Sans" panose="020B0403030502040203" pitchFamily="34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472650" y="135953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4. Demo Recording	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9710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duct Sans" panose="020B0403030502040203" pitchFamily="34" charset="0"/>
              </a:rPr>
              <a:t>Driver</a:t>
            </a:r>
            <a:endParaRPr b="1" dirty="0">
              <a:latin typeface="Product Sans" panose="020B0403030502040203" pitchFamily="34" charset="0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512590" y="1023450"/>
            <a:ext cx="8077500" cy="3362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自動化是當今的關鍵，</a:t>
            </a:r>
            <a:r>
              <a:rPr lang="zh-TW" altLang="en-US" b="1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部署和測試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需要具備可重複性及可移植性。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為了使用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ORAN SC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軟體實現一定程度的自動化，我們採取了以下步驟：</a:t>
            </a:r>
            <a:endParaRPr lang="en-US" altLang="zh-TW"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創建一個簡單的部署方法，重用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ONAP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已完成的工作：</a:t>
            </a:r>
            <a:b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</a:br>
            <a:r>
              <a:rPr lang="zh-TW" altLang="en-US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參見 </a:t>
            </a:r>
            <a:r>
              <a:rPr lang="en-US" altLang="zh-TW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SMO </a:t>
            </a:r>
            <a:r>
              <a:rPr lang="zh-TW" altLang="en-US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包 </a:t>
            </a:r>
            <a:r>
              <a:rPr lang="en-US" altLang="zh-TW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(https://jira.onap.org/browse/REQ-887)</a:t>
            </a:r>
            <a:endParaRPr lang="en-US" altLang="zh-TW"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重用在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ONAP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中已經成功使用的測試自動化工具：</a:t>
            </a:r>
            <a:b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</a:br>
            <a:r>
              <a:rPr lang="zh-TW" altLang="en-US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參見 </a:t>
            </a:r>
            <a:r>
              <a:rPr lang="en-US" altLang="zh-TW" sz="16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Python-SDK (https://python-onapsdk.readthedocs.io/en/master/)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擴展部署機制，以提供一個獨立的、可移植的設定，以驗證各類型部署的使用範例（稱為“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flavors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”）</a:t>
            </a:r>
            <a:endParaRPr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512600" y="1189650"/>
            <a:ext cx="8077500" cy="30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最終目標是為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O-RAN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SC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社群提供一種以最低基本需求，來部署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SMO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及其測試環境的方法，最終此設定可用於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lab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以自動驗證程式碼更改，並直接在程式碼審查工具中報告問題。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本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wiki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中所描述的設定絕不是封閉的，由於所選的所有工具有靈活性，所以它可以輕鬆擴展。</a:t>
            </a:r>
            <a:endParaRPr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duct Sans" panose="020B0403030502040203" pitchFamily="34" charset="0"/>
              </a:rPr>
              <a:t>Driver</a:t>
            </a:r>
            <a:endParaRPr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12600" y="1189650"/>
            <a:ext cx="8077500" cy="3389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SMO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套件可在 “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it/dep”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儲存庫中的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ORAN </a:t>
            </a:r>
            <a:r>
              <a:rPr lang="en-US" altLang="zh-TW" dirty="0" err="1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gerrit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上訪問：</a:t>
            </a:r>
            <a:b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</a:br>
            <a:r>
              <a:rPr lang="en-US" altLang="zh-TW" sz="10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  <a:hlinkClick r:id="rId3"/>
              </a:rPr>
              <a:t>https://gerrit.o-ran-sc.org/r/gitweb?p=it/dep.git;a=tree;f=smo-install;h=2e4539d6c3c2e2a274d1913c89df371c956f0793;hb=HEAD</a:t>
            </a:r>
            <a:r>
              <a:rPr lang="zh-TW" altLang="en-US" sz="1000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endParaRPr lang="en-US" altLang="zh-TW" sz="1000"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它是基於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ONAP OOM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儲存庫，因為它被用作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Git Submodule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。</a:t>
            </a:r>
            <a:b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</a:b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ONAP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圖表沒有改變使用，也沒有重新定義，但顯然是通過使用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Helm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覆蓋機制進行設定的。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ORAN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圖表被主要用於定義部分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NON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RT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RIC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，其他圖表可以稍後增加。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定義的測試圖表包含網路模擬器（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DU/RU/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拓撲服務器）、</a:t>
            </a:r>
            <a:r>
              <a:rPr lang="en-US" altLang="zh-TW" dirty="0" err="1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jenkins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或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python SDK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測試的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helm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圖表。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ChartMuseum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用於儲存本地構建的圖表（因為目前無法遠程獲取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ONAP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和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ORAN 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圖表）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duct Sans" panose="020B0403030502040203" pitchFamily="34" charset="0"/>
              </a:rPr>
              <a:t>SMO Package based on ONAP</a:t>
            </a:r>
            <a:endParaRPr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725D90-5AA2-20DE-90DA-D86C1669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63" y="444302"/>
            <a:ext cx="7069873" cy="19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05889B5-805C-083E-DA94-37194441F151}"/>
              </a:ext>
            </a:extLst>
          </p:cNvPr>
          <p:cNvSpPr txBox="1"/>
          <p:nvPr/>
        </p:nvSpPr>
        <p:spPr>
          <a:xfrm>
            <a:off x="440098" y="2748890"/>
            <a:ext cx="8576387" cy="21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SMO </a:t>
            </a:r>
            <a:r>
              <a:rPr lang="zh-TW" altLang="en-US" sz="1800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套件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包含一些腳本來設定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Node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、安裝 </a:t>
            </a:r>
            <a:r>
              <a:rPr lang="en-US" altLang="zh-TW" sz="1800" b="0" i="0" dirty="0" err="1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smo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/</a:t>
            </a:r>
            <a:r>
              <a:rPr lang="en-US" altLang="zh-TW" sz="1800" b="0" i="0" dirty="0" err="1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jenkins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、啟動模擬器、卸載等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….</a:t>
            </a:r>
          </a:p>
          <a:p>
            <a:pPr algn="l">
              <a:lnSpc>
                <a:spcPct val="150000"/>
              </a:lnSpc>
            </a:pP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這些腳本已分為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3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個不同的層，但根據您的</a:t>
            </a:r>
            <a:r>
              <a:rPr lang="zh-TW" altLang="en-US" sz="1800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設定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，可以跳過一些腳本。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第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0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層：設定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Node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（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microk8s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helm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</a:t>
            </a:r>
            <a:r>
              <a:rPr lang="en-US" altLang="zh-TW" sz="1800" b="0" i="0" dirty="0" err="1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chartmuseum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、測試工具等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…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）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第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層：構建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helm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圖表並將其上傳到 </a:t>
            </a:r>
            <a:r>
              <a:rPr lang="en-US" altLang="zh-TW" sz="1800" dirty="0" err="1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ChartMuseum</a:t>
            </a:r>
            <a:endParaRPr lang="zh-TW" altLang="en-US" sz="1800" b="0" i="0" dirty="0">
              <a:solidFill>
                <a:schemeClr val="tx1"/>
              </a:solidFill>
              <a:effectLst/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第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2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層：部署具有特定 </a:t>
            </a:r>
            <a:r>
              <a:rPr lang="en-US" altLang="zh-TW" sz="1800" dirty="0"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flavor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的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SMO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、部署網路模擬器、部署 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CI/CD </a:t>
            </a:r>
            <a:r>
              <a:rPr lang="zh-TW" altLang="en-US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工具等</a:t>
            </a:r>
            <a:r>
              <a:rPr lang="en-US" altLang="zh-TW" sz="1800" b="0" i="0" dirty="0">
                <a:solidFill>
                  <a:schemeClr val="tx1"/>
                </a:solidFill>
                <a:effectLst/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......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body" idx="1"/>
          </p:nvPr>
        </p:nvSpPr>
        <p:spPr>
          <a:xfrm>
            <a:off x="512590" y="907245"/>
            <a:ext cx="8077500" cy="564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下圖從 </a:t>
            </a:r>
            <a:r>
              <a:rPr lang="en-US" altLang="zh-TW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high level</a:t>
            </a:r>
            <a:r>
              <a:rPr lang="zh-TW" altLang="en-US" dirty="0">
                <a:solidFill>
                  <a:schemeClr val="dk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Google Sans"/>
                <a:sym typeface="Google Sans"/>
              </a:rPr>
              <a:t> 往下描述了環境以及使用此設定部署的各種實質個體</a:t>
            </a:r>
            <a:endParaRPr dirty="0">
              <a:solidFill>
                <a:schemeClr val="dk1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Google Sans"/>
              <a:sym typeface="Google Sans"/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roduct Sans" panose="020B0403030502040203" pitchFamily="34" charset="0"/>
              </a:rPr>
              <a:t>Architecture</a:t>
            </a:r>
            <a:endParaRPr b="1" dirty="0">
              <a:latin typeface="Product Sans" panose="020B040303050204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49EDAA-0C13-B6BF-B1B2-A9C69EF8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1" y="1472054"/>
            <a:ext cx="6328777" cy="35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12590" y="953430"/>
            <a:ext cx="8631410" cy="3767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基礎環境需求，一個標準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VM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或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cluster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運行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Ubuntu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的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Node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建議新版本</a:t>
            </a:r>
            <a:r>
              <a:rPr lang="en-US" altLang="zh-TW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（如有需要，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cluster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也可以是遠程的，只要它可以從主機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VM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訪問）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儲存庫的自述文件中說明了如何部署佈局，簡而言之它由以下部分組成：</a:t>
            </a:r>
          </a:p>
          <a:p>
            <a:pPr marL="285750" indent="-285750">
              <a:lnSpc>
                <a:spcPts val="2600"/>
              </a:lnSpc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helm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圖表用來部署</a:t>
            </a:r>
            <a:endParaRPr lang="en-US" altLang="zh-TW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	SMO,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模擬器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一個專用的嵌入式</a:t>
            </a:r>
            <a:r>
              <a:rPr lang="zh-TW" altLang="en-US" sz="1600" dirty="0">
                <a:solidFill>
                  <a:schemeClr val="tx1"/>
                </a:solidFill>
                <a:latin typeface="Google Sans" panose="02020500000000000000" charset="0"/>
                <a:ea typeface="Google Sans"/>
                <a:cs typeface="Google Sans"/>
                <a:sym typeface="Google Sans"/>
              </a:rPr>
              <a:t> </a:t>
            </a:r>
            <a:r>
              <a:rPr lang="en-US" altLang="zh-TW" sz="1600" b="0" i="0" dirty="0" err="1">
                <a:solidFill>
                  <a:schemeClr val="tx1"/>
                </a:solidFill>
                <a:effectLst/>
                <a:latin typeface="Google Sans" panose="02020500000000000000" charset="0"/>
              </a:rPr>
              <a:t>jenkins</a:t>
            </a:r>
            <a:r>
              <a:rPr lang="zh-TW" altLang="en-US" sz="1600" b="0" i="0" dirty="0">
                <a:solidFill>
                  <a:schemeClr val="tx1"/>
                </a:solidFill>
                <a:effectLst/>
                <a:latin typeface="Google Sans" panose="02020500000000000000" charset="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實例</a:t>
            </a:r>
            <a:endParaRPr lang="en-US" altLang="zh-TW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	Helm Chart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儲存庫，用於儲存用於設置的本地有用圖表</a:t>
            </a:r>
          </a:p>
          <a:p>
            <a:pPr marL="285750" indent="-285750">
              <a:lnSpc>
                <a:spcPts val="2600"/>
              </a:lnSpc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一套實用的腳本，協助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Ubuntu VM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或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Node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設置環境</a:t>
            </a:r>
          </a:p>
          <a:p>
            <a:pPr marL="285750" indent="-285750">
              <a:lnSpc>
                <a:spcPts val="2600"/>
              </a:lnSpc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一組執行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Python SDK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的測試用例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Jenkins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實例將充當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Meta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執行器來編排部署並執行一組測試。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此佈局為嵌入式 </a:t>
            </a:r>
            <a:r>
              <a:rPr lang="en-US" altLang="zh-TW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Jenkins </a:t>
            </a:r>
            <a:r>
              <a:rPr lang="zh-TW" altLang="en-US" sz="16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實例，提供了與集群交互並連接到遠程儲存庫所需的所有配置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Architecture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8359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12590" y="953430"/>
            <a:ext cx="8631410" cy="3767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最低要求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感謝圖表給的配置和選項，主要的環境部屬，靈活度非常高。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最低系統配置：</a:t>
            </a:r>
          </a:p>
          <a:p>
            <a:pPr marL="0" lvl="0" indent="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1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個虛擬機或主機：</a:t>
            </a:r>
          </a:p>
          <a:p>
            <a:pPr marL="285750" indent="-285750">
              <a:lnSpc>
                <a:spcPts val="2600"/>
              </a:lnSpc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6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個或更多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CPU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核心</a:t>
            </a:r>
          </a:p>
          <a:p>
            <a:pPr marL="285750" indent="-285750">
              <a:lnSpc>
                <a:spcPts val="2600"/>
              </a:lnSpc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20G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內存</a:t>
            </a:r>
          </a:p>
          <a:p>
            <a:pPr marL="285750" indent="-285750">
              <a:lnSpc>
                <a:spcPts val="2600"/>
              </a:lnSpc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60G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磁盤（主要用於存儲容器鏡像</a:t>
            </a:r>
          </a:p>
          <a:p>
            <a:pPr marL="285750" indent="-285750">
              <a:lnSpc>
                <a:spcPts val="2600"/>
              </a:lnSpc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Ubuntu 20.04 LTS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（使用 </a:t>
            </a: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18.04 LTS </a:t>
            </a:r>
            <a:r>
              <a:rPr lang="zh-TW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進行測試）</a:t>
            </a:r>
            <a:endParaRPr lang="zh-TW" altLang="en-US" sz="16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Deployment guide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0479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6;p38">
            <a:extLst>
              <a:ext uri="{FF2B5EF4-FFF2-40B4-BE49-F238E27FC236}">
                <a16:creationId xmlns:a16="http://schemas.microsoft.com/office/drawing/2014/main" id="{9EBB2F3F-C5C3-7060-BE41-5840B734647C}"/>
              </a:ext>
            </a:extLst>
          </p:cNvPr>
          <p:cNvSpPr txBox="1"/>
          <p:nvPr/>
        </p:nvSpPr>
        <p:spPr>
          <a:xfrm>
            <a:off x="495300" y="822959"/>
            <a:ext cx="8648700" cy="397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cat /</a:t>
            </a:r>
            <a:r>
              <a:rPr lang="en-US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etc</a:t>
            </a:r>
            <a:r>
              <a:rPr lang="en-US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en-US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-release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NAME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"Ubuntu"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VERSION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"18.04.6 LTS (Bionic Beaver)“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ID=ubuntu ID_LIKE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 err="1">
                <a:solidFill>
                  <a:srgbClr val="DD4600"/>
                </a:solidFill>
                <a:latin typeface="Roboto Mono"/>
                <a:ea typeface="Roboto Mono"/>
              </a:rPr>
              <a:t>debian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PRETTY_NAME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"Ubuntu 18.04.6 LTS"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VERSION_ID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"18.04"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HOME_URL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"https://www.ubuntu.com/" SUPPORT_URL="https://help.ubuntu.com/" </a:t>
            </a: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BUG_REPORT_URL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"https://bugs.launchpad.net/ubuntu/" </a:t>
            </a: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PRIVACY_POLICY_URL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"https://www.ubuntu.com/legal/terms-and-policies/privacy-policy"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VERSION_CODENAME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bionic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7FAE"/>
                </a:solidFill>
                <a:latin typeface="Roboto Mono"/>
                <a:ea typeface="Roboto Mono"/>
              </a:rPr>
              <a:t>UBUNTU_CODENAME</a:t>
            </a:r>
            <a:r>
              <a:rPr lang="en-US" altLang="zh-TW" dirty="0">
                <a:solidFill>
                  <a:srgbClr val="37474F"/>
                </a:solidFill>
                <a:latin typeface="Roboto Mono"/>
                <a:ea typeface="Roboto Mono"/>
              </a:rPr>
              <a:t>=</a:t>
            </a:r>
            <a:r>
              <a:rPr lang="en-US" altLang="zh-TW" dirty="0">
                <a:solidFill>
                  <a:srgbClr val="DD4600"/>
                </a:solidFill>
                <a:latin typeface="Roboto Mono"/>
                <a:ea typeface="Roboto Mono"/>
              </a:rPr>
              <a:t>bionic</a:t>
            </a:r>
            <a:endParaRPr lang="en-US" dirty="0">
              <a:solidFill>
                <a:srgbClr val="DD4600"/>
              </a:solidFill>
              <a:latin typeface="Roboto Mono"/>
              <a:ea typeface="Roboto Mono"/>
              <a:sym typeface="Roboto Mono"/>
            </a:endParaRPr>
          </a:p>
        </p:txBody>
      </p:sp>
      <p:sp>
        <p:nvSpPr>
          <p:cNvPr id="5" name="Google Shape;198;p35">
            <a:extLst>
              <a:ext uri="{FF2B5EF4-FFF2-40B4-BE49-F238E27FC236}">
                <a16:creationId xmlns:a16="http://schemas.microsoft.com/office/drawing/2014/main" id="{E42548A0-644A-6D76-1D14-ED45B0ADEB4B}"/>
              </a:ext>
            </a:extLst>
          </p:cNvPr>
          <p:cNvSpPr txBox="1">
            <a:spLocks/>
          </p:cNvSpPr>
          <p:nvPr/>
        </p:nvSpPr>
        <p:spPr>
          <a:xfrm>
            <a:off x="495300" y="278258"/>
            <a:ext cx="8198700" cy="544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zh-TW" altLang="en-US" sz="2800" b="1" dirty="0">
                <a:solidFill>
                  <a:srgbClr val="4285F4"/>
                </a:solidFill>
              </a:rPr>
              <a:t>須執行命令</a:t>
            </a:r>
            <a:endParaRPr 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5042C54-4FAE-A69E-EAB2-9B94D3108408}"/>
              </a:ext>
            </a:extLst>
          </p:cNvPr>
          <p:cNvSpPr txBox="1"/>
          <p:nvPr/>
        </p:nvSpPr>
        <p:spPr>
          <a:xfrm>
            <a:off x="4371278" y="698810"/>
            <a:ext cx="47727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72B4D"/>
                </a:solidFill>
                <a:latin typeface="-apple-system"/>
              </a:rPr>
              <a:t>小提醒：</a:t>
            </a:r>
            <a:br>
              <a:rPr lang="en-US" altLang="zh-TW" sz="1400" b="0" i="0" dirty="0">
                <a:solidFill>
                  <a:srgbClr val="172B4D"/>
                </a:solidFill>
                <a:effectLst/>
                <a:latin typeface="-apple-system"/>
              </a:rPr>
            </a:br>
            <a:r>
              <a:rPr lang="zh-TW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確保您的使用者帳戶有足夠的權限來執行下列的命令，</a:t>
            </a:r>
            <a:br>
              <a:rPr lang="en-US" altLang="zh-TW" sz="1400" b="0" i="0" dirty="0">
                <a:solidFill>
                  <a:srgbClr val="172B4D"/>
                </a:solidFill>
                <a:effectLst/>
                <a:latin typeface="-apple-system"/>
              </a:rPr>
            </a:br>
            <a:r>
              <a:rPr lang="zh-TW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有些可能會需要您授予 </a:t>
            </a:r>
            <a:r>
              <a:rPr lang="en-US" altLang="zh-TW" sz="1400" b="0" i="0" dirty="0" err="1">
                <a:solidFill>
                  <a:srgbClr val="172B4D"/>
                </a:solidFill>
                <a:effectLst/>
                <a:latin typeface="-apple-system"/>
              </a:rPr>
              <a:t>sudo</a:t>
            </a:r>
            <a:r>
              <a:rPr lang="en-US" altLang="zh-TW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zh-TW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權限換到有權限的帳戶，</a:t>
            </a:r>
            <a:br>
              <a:rPr lang="en-US" altLang="zh-TW" sz="1400" b="0" i="0" dirty="0">
                <a:solidFill>
                  <a:srgbClr val="172B4D"/>
                </a:solidFill>
                <a:effectLst/>
                <a:latin typeface="-apple-system"/>
              </a:rPr>
            </a:br>
            <a:r>
              <a:rPr lang="zh-TW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以執行這些命令。</a:t>
            </a:r>
            <a:endParaRPr lang="en-US" altLang="zh-TW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7725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1715</Words>
  <Application>Microsoft Office PowerPoint</Application>
  <PresentationFormat>如螢幕大小 (16:9)</PresentationFormat>
  <Paragraphs>126</Paragraphs>
  <Slides>18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5" baseType="lpstr">
      <vt:lpstr>Noto Sans TC Medium</vt:lpstr>
      <vt:lpstr>Times New Roman</vt:lpstr>
      <vt:lpstr>Roboto Light</vt:lpstr>
      <vt:lpstr>Noto Sans Symbols</vt:lpstr>
      <vt:lpstr>-apple-system</vt:lpstr>
      <vt:lpstr>Roboto Slab</vt:lpstr>
      <vt:lpstr>Product Sans</vt:lpstr>
      <vt:lpstr>Roboto Mono</vt:lpstr>
      <vt:lpstr>Google Sans Medium</vt:lpstr>
      <vt:lpstr>Calibri</vt:lpstr>
      <vt:lpstr>Arial</vt:lpstr>
      <vt:lpstr>Google Sans</vt:lpstr>
      <vt:lpstr>微軟正黑體</vt:lpstr>
      <vt:lpstr>Roboto</vt:lpstr>
      <vt:lpstr>Consolas</vt:lpstr>
      <vt:lpstr>Helvetica Neue Light</vt:lpstr>
      <vt:lpstr>Simple Light</vt:lpstr>
      <vt:lpstr>Automated deployment and testing </vt:lpstr>
      <vt:lpstr>Driver</vt:lpstr>
      <vt:lpstr>Driver</vt:lpstr>
      <vt:lpstr>SMO Package based on ONAP</vt:lpstr>
      <vt:lpstr>PowerPoint 簡報</vt:lpstr>
      <vt:lpstr>Architecture</vt:lpstr>
      <vt:lpstr>Architecture</vt:lpstr>
      <vt:lpstr>Deployment guide</vt:lpstr>
      <vt:lpstr>PowerPoint 簡報</vt:lpstr>
      <vt:lpstr>PowerPoint 簡報</vt:lpstr>
      <vt:lpstr>User guide</vt:lpstr>
      <vt:lpstr>1.訪問</vt:lpstr>
      <vt:lpstr>1.訪問</vt:lpstr>
      <vt:lpstr>2.運行測試</vt:lpstr>
      <vt:lpstr>2.運行測試</vt:lpstr>
      <vt:lpstr>2.運行測試</vt:lpstr>
      <vt:lpstr>3.了解測試</vt:lpstr>
      <vt:lpstr>4. Demo Recording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李致緯 Richard Lee, GDE for Firebase</dc:title>
  <cp:lastModifiedBy>蔡廷羿</cp:lastModifiedBy>
  <cp:revision>4</cp:revision>
  <cp:lastPrinted>2022-06-10T10:49:58Z</cp:lastPrinted>
  <dcterms:modified xsi:type="dcterms:W3CDTF">2022-06-13T02:30:45Z</dcterms:modified>
</cp:coreProperties>
</file>